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3010"/>
    <a:srgbClr val="766F54"/>
    <a:srgbClr val="E52C22"/>
    <a:srgbClr val="063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7519-EA96-4CE1-9B9B-CAEAD541C8E7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1E5D560-088F-4345-9F70-297FB7EC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21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7519-EA96-4CE1-9B9B-CAEAD541C8E7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1E5D560-088F-4345-9F70-297FB7EC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11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7519-EA96-4CE1-9B9B-CAEAD541C8E7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1E5D560-088F-4345-9F70-297FB7EC1FA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1914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7519-EA96-4CE1-9B9B-CAEAD541C8E7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1E5D560-088F-4345-9F70-297FB7EC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751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7519-EA96-4CE1-9B9B-CAEAD541C8E7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1E5D560-088F-4345-9F70-297FB7EC1FA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8875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7519-EA96-4CE1-9B9B-CAEAD541C8E7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1E5D560-088F-4345-9F70-297FB7EC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344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7519-EA96-4CE1-9B9B-CAEAD541C8E7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D560-088F-4345-9F70-297FB7EC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792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7519-EA96-4CE1-9B9B-CAEAD541C8E7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D560-088F-4345-9F70-297FB7EC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463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7519-EA96-4CE1-9B9B-CAEAD541C8E7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D560-088F-4345-9F70-297FB7EC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366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7519-EA96-4CE1-9B9B-CAEAD541C8E7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1E5D560-088F-4345-9F70-297FB7EC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13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7519-EA96-4CE1-9B9B-CAEAD541C8E7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1E5D560-088F-4345-9F70-297FB7EC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848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7519-EA96-4CE1-9B9B-CAEAD541C8E7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1E5D560-088F-4345-9F70-297FB7EC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30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7519-EA96-4CE1-9B9B-CAEAD541C8E7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D560-088F-4345-9F70-297FB7EC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271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7519-EA96-4CE1-9B9B-CAEAD541C8E7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D560-088F-4345-9F70-297FB7EC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736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7519-EA96-4CE1-9B9B-CAEAD541C8E7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D560-088F-4345-9F70-297FB7EC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125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7519-EA96-4CE1-9B9B-CAEAD541C8E7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1E5D560-088F-4345-9F70-297FB7EC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02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C7519-EA96-4CE1-9B9B-CAEAD541C8E7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1E5D560-088F-4345-9F70-297FB7EC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517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2646" y="430588"/>
            <a:ext cx="11011436" cy="1126283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 smtClean="0">
                <a:solidFill>
                  <a:srgbClr val="766F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Департамент по физической культуре и спорту администрации города Липецка</a:t>
            </a:r>
          </a:p>
          <a:p>
            <a:pPr algn="ctr"/>
            <a:r>
              <a:rPr lang="ru-RU" sz="2000" b="1" i="1" dirty="0" smtClean="0">
                <a:solidFill>
                  <a:srgbClr val="766F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МУНИЦИПАЛЬНОЕ АВТОНОМНОЕ УЧРЕЖДЕНИЕ ФИЗКУЛЬТУРНО-ОЗДОРОВИТЕЛЬНЫЙ КОМПЛЕКС «ПЛАМЯ»</a:t>
            </a:r>
            <a:endParaRPr lang="ru-RU" sz="2000" b="1" i="1" dirty="0">
              <a:solidFill>
                <a:srgbClr val="766F5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91966" y="2112813"/>
            <a:ext cx="4653416" cy="304698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200" i="1" dirty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КОДЕКС</a:t>
            </a:r>
          </a:p>
          <a:p>
            <a:pPr algn="ctr"/>
            <a:r>
              <a:rPr lang="ru-RU" sz="3200" i="1" dirty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профессиональной этики и служебного поведения работников</a:t>
            </a:r>
          </a:p>
          <a:p>
            <a:pPr algn="ctr"/>
            <a:r>
              <a:rPr lang="ru-RU" sz="3200" i="1" dirty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МАУ ФОК «Пламя»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4" r="68853"/>
          <a:stretch/>
        </p:blipFill>
        <p:spPr>
          <a:xfrm>
            <a:off x="11096363" y="5834130"/>
            <a:ext cx="1095637" cy="102387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368" y="5834130"/>
            <a:ext cx="854074" cy="102545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534" y="5159801"/>
            <a:ext cx="2716243" cy="1556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31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0046" y="1564268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РАССМОТРЕНО</a:t>
            </a:r>
            <a:br>
              <a:rPr lang="ru-RU" i="1" dirty="0" smtClean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Общим собранием коллектива</a:t>
            </a:r>
            <a:br>
              <a:rPr lang="ru-RU" i="1" dirty="0" smtClean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МАУ ФОК «Пламя»</a:t>
            </a:r>
            <a:br>
              <a:rPr lang="ru-RU" i="1" dirty="0" smtClean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от 31.08.2021 №112-од</a:t>
            </a:r>
            <a:br>
              <a:rPr lang="ru-RU" i="1" dirty="0" smtClean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Протокол №6 от 01.06.2021</a:t>
            </a:r>
            <a:endParaRPr lang="ru-RU" i="1" dirty="0">
              <a:solidFill>
                <a:srgbClr val="A5301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179" y="5055694"/>
            <a:ext cx="2716243" cy="155687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368" y="5834130"/>
            <a:ext cx="854074" cy="102545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4" r="68853"/>
          <a:stretch/>
        </p:blipFill>
        <p:spPr>
          <a:xfrm>
            <a:off x="11096363" y="5834130"/>
            <a:ext cx="1095637" cy="102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0498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2132" y="437881"/>
            <a:ext cx="8911687" cy="1280890"/>
          </a:xfrm>
        </p:spPr>
        <p:txBody>
          <a:bodyPr>
            <a:normAutofit/>
          </a:bodyPr>
          <a:lstStyle/>
          <a:p>
            <a:r>
              <a:rPr lang="ru-RU" sz="6000" i="1" dirty="0" smtClean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КОДЕКСА</a:t>
            </a:r>
            <a:endParaRPr lang="ru-RU" sz="6000" i="1" dirty="0">
              <a:solidFill>
                <a:srgbClr val="A5301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8300" y="2429814"/>
            <a:ext cx="8915400" cy="3777622"/>
          </a:xfrm>
        </p:spPr>
        <p:txBody>
          <a:bodyPr>
            <a:normAutofit/>
          </a:bodyPr>
          <a:lstStyle/>
          <a:p>
            <a:pPr algn="ctr"/>
            <a:r>
              <a:rPr lang="ru-RU" sz="2400" i="1" dirty="0">
                <a:solidFill>
                  <a:srgbClr val="A53010"/>
                </a:solidFill>
              </a:rPr>
              <a:t>Цель кодекса – определить основные нормы профессиональной этики в отношениях работников физической культуры и спорта, с населением, с сообществом физической культуры и спорта, государством, с руководителем и представителями социума.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4" r="68853"/>
          <a:stretch/>
        </p:blipFill>
        <p:spPr>
          <a:xfrm>
            <a:off x="11096363" y="5834130"/>
            <a:ext cx="1095637" cy="102387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368" y="5834130"/>
            <a:ext cx="854074" cy="102545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091" y="4976641"/>
            <a:ext cx="2716243" cy="1556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707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2738" y="443806"/>
            <a:ext cx="10281119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ОСНОВЫ ДЕЯТЕЛЬНОСТИ</a:t>
            </a:r>
            <a:br>
              <a:rPr lang="ru-RU" i="1" dirty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РАБОТНИКА ФИЗИЧЕСКОЙ КУЛЬТУРЫ И СПОРТА</a:t>
            </a:r>
            <a:br>
              <a:rPr lang="ru-RU" i="1" dirty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i="1" dirty="0">
              <a:solidFill>
                <a:srgbClr val="A5301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724695"/>
            <a:ext cx="8915400" cy="4869287"/>
          </a:xfrm>
        </p:spPr>
        <p:txBody>
          <a:bodyPr>
            <a:normAutofit fontScale="55000" lnSpcReduction="20000"/>
          </a:bodyPr>
          <a:lstStyle/>
          <a:p>
            <a:r>
              <a:rPr lang="ru-RU" sz="2700" i="1" dirty="0">
                <a:solidFill>
                  <a:srgbClr val="A53010"/>
                </a:solidFill>
              </a:rPr>
              <a:t>Личность работника физической культуры и спорта.</a:t>
            </a:r>
          </a:p>
          <a:p>
            <a:r>
              <a:rPr lang="ru-RU" sz="2700" i="1" dirty="0">
                <a:solidFill>
                  <a:srgbClr val="A53010"/>
                </a:solidFill>
              </a:rPr>
              <a:t>3.1. Работники физической культуры и спорта должны быть положительным примером для занимающихся физической культурой и спортом.</a:t>
            </a:r>
          </a:p>
          <a:p>
            <a:r>
              <a:rPr lang="ru-RU" sz="2700" i="1" dirty="0">
                <a:solidFill>
                  <a:srgbClr val="A53010"/>
                </a:solidFill>
              </a:rPr>
              <a:t>3.2.Работники физической культуры и спорта не должны заниматься неправомерной деятельностью. Работники физической культуры и спорта дорожат своей репутацией.</a:t>
            </a:r>
          </a:p>
          <a:p>
            <a:r>
              <a:rPr lang="ru-RU" sz="2700" i="1" dirty="0">
                <a:solidFill>
                  <a:srgbClr val="A53010"/>
                </a:solidFill>
              </a:rPr>
              <a:t>3.3. Работники физической культуры и спорта должны быть требовательны к себе, стремиться к самосовершенствованию.</a:t>
            </a:r>
          </a:p>
          <a:p>
            <a:r>
              <a:rPr lang="ru-RU" sz="2700" i="1" dirty="0">
                <a:solidFill>
                  <a:srgbClr val="A53010"/>
                </a:solidFill>
              </a:rPr>
              <a:t>3.4. Работник физической культуры и спорта не должен терять чувства меры и самообладания.</a:t>
            </a:r>
          </a:p>
          <a:p>
            <a:r>
              <a:rPr lang="ru-RU" sz="2700" i="1" dirty="0">
                <a:solidFill>
                  <a:srgbClr val="A53010"/>
                </a:solidFill>
              </a:rPr>
              <a:t>3.5. Работники физической культуры и спорта соблюдают культуру собственной речи, не допускают использование ругательств, грубых и оскорбительных фраз.</a:t>
            </a:r>
          </a:p>
          <a:p>
            <a:r>
              <a:rPr lang="ru-RU" sz="2700" i="1" dirty="0">
                <a:solidFill>
                  <a:srgbClr val="A53010"/>
                </a:solidFill>
              </a:rPr>
              <a:t>3.6. Работник физической культуры и спорта является честным человеком, соблюдающим законодательство. С профессиональной этикой работника физической культуры и спорта не сочетаются ни получение взятки, ни ее дача.</a:t>
            </a:r>
          </a:p>
          <a:p>
            <a:r>
              <a:rPr lang="ru-RU" sz="2700" i="1" dirty="0">
                <a:solidFill>
                  <a:srgbClr val="A53010"/>
                </a:solidFill>
              </a:rPr>
              <a:t>3.7. Работники физической культуры и спорта должны бережно и обоснованно расходовать материальные и другие ресурсы. Они не должны использовать имущество Учреждения (помещения, мебель, телефон, компьютер, копировальную технику, другое оборудование, почтовые услуги, инструменты и материалы), а также свое рабочее время для личных нужд.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4" r="68853"/>
          <a:stretch/>
        </p:blipFill>
        <p:spPr>
          <a:xfrm>
            <a:off x="11410682" y="6127860"/>
            <a:ext cx="781318" cy="73014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645" y="6127860"/>
            <a:ext cx="608112" cy="73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9042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568" y="0"/>
            <a:ext cx="10087936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ВЗАИМООТНОШЕНИЯ РАБОТНИКА ФИЗИЧЕСКОЙ КУЛЬТУРЫ И СПОРТА С ЗАНИМАЮЩИМИСЯ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45754" y="1280890"/>
            <a:ext cx="9478292" cy="5107031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>
                <a:solidFill>
                  <a:srgbClr val="A53010"/>
                </a:solidFill>
              </a:rPr>
              <a:t>4.1. Работник физической культуры и спорта проявляет уважение к личности каждого занимающегося‚ доброжелательное внимание ко всем занимающимся, учитывает их возрастные и индивидуальные особенности.</a:t>
            </a:r>
          </a:p>
          <a:p>
            <a:r>
              <a:rPr lang="ru-RU" i="1" dirty="0">
                <a:solidFill>
                  <a:srgbClr val="A53010"/>
                </a:solidFill>
              </a:rPr>
              <a:t>4.2. Работник физической культуры и спорта в своей работе не должен унижать честь и достоинство занимающегося, ни по каким основаниям, в том числе по признакам возраста, пола, национальности и иных особенностей.</a:t>
            </a:r>
          </a:p>
          <a:p>
            <a:r>
              <a:rPr lang="ru-RU" i="1" dirty="0">
                <a:solidFill>
                  <a:srgbClr val="A53010"/>
                </a:solidFill>
              </a:rPr>
              <a:t>4.3. Работник физической культуры и спорта чутко реагирует на инициативу занимающихся в общении, учитывая их потребность в поддержке взрослых.</a:t>
            </a:r>
          </a:p>
          <a:p>
            <a:r>
              <a:rPr lang="ru-RU" i="1" dirty="0">
                <a:solidFill>
                  <a:srgbClr val="A53010"/>
                </a:solidFill>
              </a:rPr>
              <a:t>4.4. Требовательность работника физической культуры и спорта по отношению к занимающимся должна быть позитивной и обоснованной.</a:t>
            </a:r>
          </a:p>
          <a:p>
            <a:r>
              <a:rPr lang="ru-RU" i="1" dirty="0">
                <a:solidFill>
                  <a:srgbClr val="A53010"/>
                </a:solidFill>
              </a:rPr>
              <a:t>4.5. Работник физической культуры и спорта выбирает методы работы с занимающимся, развивающие в них такие положительные черты и качества как самостоятельность, любознательность, уважение к взрослым, забота о младших, любовь к Родине</a:t>
            </a:r>
            <a:r>
              <a:rPr lang="ru-RU" i="1" dirty="0" smtClean="0">
                <a:solidFill>
                  <a:srgbClr val="A53010"/>
                </a:solidFill>
              </a:rPr>
              <a:t>.</a:t>
            </a:r>
            <a:endParaRPr lang="ru-RU" i="1" dirty="0">
              <a:solidFill>
                <a:srgbClr val="A53010"/>
              </a:solidFill>
            </a:endParaRPr>
          </a:p>
          <a:p>
            <a:r>
              <a:rPr lang="ru-RU" i="1" dirty="0">
                <a:solidFill>
                  <a:srgbClr val="A53010"/>
                </a:solidFill>
              </a:rPr>
              <a:t>4.6. Работнику физической культуры и спорта следует стремиться к повышению мотивации обучения занимающегося, к укреплению веры в их силы и способности.</a:t>
            </a:r>
          </a:p>
          <a:p>
            <a:r>
              <a:rPr lang="ru-RU" i="1" dirty="0">
                <a:solidFill>
                  <a:srgbClr val="A53010"/>
                </a:solidFill>
              </a:rPr>
              <a:t>4.7. Работник физической культуры и спорта отмечает новые достижения занимающегося в разных видах деятельности, обращает внимание на его новые возможности и способности, справедливо и объективно оценивает работу занимающегося, не сравнивает с достижениями других занимающихся.</a:t>
            </a:r>
          </a:p>
          <a:p>
            <a:r>
              <a:rPr lang="ru-RU" i="1" dirty="0">
                <a:solidFill>
                  <a:srgbClr val="A53010"/>
                </a:solidFill>
              </a:rPr>
              <a:t>4.8. Работник физической культуры и спорта формирует у занимающегося положительное отношение к сверстникам.</a:t>
            </a:r>
          </a:p>
          <a:p>
            <a:r>
              <a:rPr lang="ru-RU" i="1" dirty="0">
                <a:solidFill>
                  <a:srgbClr val="A53010"/>
                </a:solidFill>
              </a:rPr>
              <a:t>4.9. Работник физической культуры и спорта не должен злоупотреблять своим служебным положением, используя занимающихся в Учреждении для каких-либо услуг или одолжений в личных целях.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4" r="68853"/>
          <a:stretch/>
        </p:blipFill>
        <p:spPr>
          <a:xfrm>
            <a:off x="11410682" y="6127860"/>
            <a:ext cx="781318" cy="73014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645" y="6127860"/>
            <a:ext cx="608112" cy="73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0855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0271" y="412124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ВЗАИМООТНОШЕНИЯ РАБОТНИКА ФИЗИЧЕСКОЙ КУЛЬТУРЫ И СПОРТА С СОБЩЕСТВОМ ФИЗИЧЕСКОЙ КУЛЬТУРЫ И СПОРТА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4970" y="2930125"/>
            <a:ext cx="8915400" cy="3927875"/>
          </a:xfrm>
        </p:spPr>
        <p:txBody>
          <a:bodyPr/>
          <a:lstStyle/>
          <a:p>
            <a:r>
              <a:rPr lang="ru-RU" sz="2000" i="1" dirty="0">
                <a:solidFill>
                  <a:srgbClr val="A53010"/>
                </a:solidFill>
              </a:rPr>
              <a:t>5.1. Работники физической культуры и спорта стремятся к взаимодействию друг с другом, оказывают взаимопомощь, уважают интересы друг друга и администрации Учреждения.</a:t>
            </a:r>
          </a:p>
          <a:p>
            <a:r>
              <a:rPr lang="ru-RU" sz="2000" i="1" dirty="0">
                <a:solidFill>
                  <a:srgbClr val="A53010"/>
                </a:solidFill>
              </a:rPr>
              <a:t>5.2.Работников физической культуры и спорта объединяют взаимоуважение, поддержка, открытость и доверие.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368" y="5834130"/>
            <a:ext cx="854074" cy="102545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4" r="68853"/>
          <a:stretch/>
        </p:blipFill>
        <p:spPr>
          <a:xfrm>
            <a:off x="11096363" y="5834130"/>
            <a:ext cx="1095637" cy="102387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210" y="5055694"/>
            <a:ext cx="2716243" cy="1556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8882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878" y="160471"/>
            <a:ext cx="10706122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ВЗАИМООТНОШЕНИЯ РАБОТНИКА ФИЗИЧЕСКОЙ КУЛЬТУРЫ И СПОРТА С РОДИТЕЛЯМИ (ЗАКОННЫМИ ПРЕДСТАВИТЕЛЯМИ) ЗАНИМАЮЩИХСЯ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4819" y="2030569"/>
            <a:ext cx="8915400" cy="3777622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>
                <a:solidFill>
                  <a:srgbClr val="A53010"/>
                </a:solidFill>
              </a:rPr>
              <a:t>6.1. Работник физической культуры и спорта должен уважительно и доброжелательно общаться с родителями (законными представителями) занимающихся.</a:t>
            </a:r>
          </a:p>
          <a:p>
            <a:r>
              <a:rPr lang="ru-RU" i="1" dirty="0">
                <a:solidFill>
                  <a:srgbClr val="A53010"/>
                </a:solidFill>
              </a:rPr>
              <a:t>6.2. Работник физической культуры и спорта консультирует родителей (законных представителей) по вопросам спортивной подготовки и воспитания занимающихся.</a:t>
            </a:r>
          </a:p>
          <a:p>
            <a:r>
              <a:rPr lang="ru-RU" i="1" dirty="0">
                <a:solidFill>
                  <a:srgbClr val="A53010"/>
                </a:solidFill>
              </a:rPr>
              <a:t>6.3. Работник физической культуры и спорта организует работу с коллективом родителей (законных представителей) (беседы, семинары, собрания) и оказывают индивидуальную воспитательную помощь.</a:t>
            </a:r>
          </a:p>
          <a:p>
            <a:r>
              <a:rPr lang="ru-RU" i="1" dirty="0">
                <a:solidFill>
                  <a:srgbClr val="A53010"/>
                </a:solidFill>
              </a:rPr>
              <a:t>6.4.Отношения работника физической культуры и спорта с родителями (законными представителями) занимающихся не должны оказывать влияния на отношение к личности и достижениям занимающихся.</a:t>
            </a:r>
          </a:p>
          <a:p>
            <a:r>
              <a:rPr lang="ru-RU" i="1" dirty="0">
                <a:solidFill>
                  <a:srgbClr val="A53010"/>
                </a:solidFill>
              </a:rPr>
              <a:t>6.5. На отношения работника физической культуры и спорта с занимающимися не должна влиять поддержка, оказываемая их родителями Учреждению.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368" y="5834130"/>
            <a:ext cx="854074" cy="102545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4" r="68853"/>
          <a:stretch/>
        </p:blipFill>
        <p:spPr>
          <a:xfrm>
            <a:off x="11096363" y="5834130"/>
            <a:ext cx="1095637" cy="102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3720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1258" y="147591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ВЗАИМООТНОШЕНИЯ РАБОТНИКА ФИЗИЧЕСКОЙ КУЛЬТУРЫ И СПОРТА С ОБЩЕСТВОМ И ГОСУДАРСТВОМ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0152" y="2137893"/>
            <a:ext cx="9413897" cy="4584878"/>
          </a:xfrm>
        </p:spPr>
        <p:txBody>
          <a:bodyPr>
            <a:normAutofit/>
          </a:bodyPr>
          <a:lstStyle/>
          <a:p>
            <a:r>
              <a:rPr lang="ru-RU" sz="2000" i="1" dirty="0">
                <a:solidFill>
                  <a:srgbClr val="A53010"/>
                </a:solidFill>
              </a:rPr>
              <a:t>7.1. Работник физической культуры и спорта не только обучает и воспитывает занимающихся, но и является общественным просветителем, хранителем культурных ценностей, порядочным образованным человеком.</a:t>
            </a:r>
          </a:p>
          <a:p>
            <a:r>
              <a:rPr lang="ru-RU" sz="2000" i="1" dirty="0">
                <a:solidFill>
                  <a:srgbClr val="A53010"/>
                </a:solidFill>
              </a:rPr>
              <a:t>7.2. Работник физической культуры и спорта старается внести свой вклад в развитие гражданского общества.</a:t>
            </a:r>
          </a:p>
          <a:p>
            <a:r>
              <a:rPr lang="ru-RU" sz="2000" i="1" dirty="0">
                <a:solidFill>
                  <a:srgbClr val="A53010"/>
                </a:solidFill>
              </a:rPr>
              <a:t>7.3. Работник физической культуры и спорта понимает и исполняет свой гражданский долг и социальную роль.</a:t>
            </a:r>
          </a:p>
          <a:p>
            <a:endParaRPr lang="ru-RU" sz="2000" i="1" dirty="0">
              <a:solidFill>
                <a:srgbClr val="A5301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4" r="68853"/>
          <a:stretch/>
        </p:blipFill>
        <p:spPr>
          <a:xfrm>
            <a:off x="11096363" y="5834130"/>
            <a:ext cx="1095637" cy="102387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368" y="5834130"/>
            <a:ext cx="854074" cy="102545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089" y="5055694"/>
            <a:ext cx="2716243" cy="1556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5288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2434" y="315018"/>
            <a:ext cx="10530625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ОСНОВЫ ДЕЯТЕЛЬНОСТИ ПРОЧИХ РАБОТНИКОВ УЧРЕЖДЕНИЯ</a:t>
            </a:r>
            <a:br>
              <a:rPr lang="ru-RU" i="1" dirty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i="1" dirty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(обслуживающий персонал, административный персонал)</a:t>
            </a: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2434" y="2045438"/>
            <a:ext cx="10062178" cy="4082422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>
                <a:solidFill>
                  <a:srgbClr val="A53010"/>
                </a:solidFill>
              </a:rPr>
              <a:t>8.1. Прочие работники Учреждения не должны заниматься неправомерной деятельностью. Они дорожат своей репутацией. Они должны быть требовательны к себе.</a:t>
            </a:r>
          </a:p>
          <a:p>
            <a:r>
              <a:rPr lang="ru-RU" i="1" dirty="0">
                <a:solidFill>
                  <a:srgbClr val="A53010"/>
                </a:solidFill>
              </a:rPr>
              <a:t>8.2. Все работники Учреждения должны выполнять работу добросовестно.</a:t>
            </a:r>
          </a:p>
          <a:p>
            <a:r>
              <a:rPr lang="ru-RU" i="1" dirty="0">
                <a:solidFill>
                  <a:srgbClr val="A53010"/>
                </a:solidFill>
              </a:rPr>
              <a:t>8.3. Все работники соблюдают культуру собственной речи, не допускают использование ругательств, грубых и оскорбительных фраз.</a:t>
            </a:r>
          </a:p>
          <a:p>
            <a:r>
              <a:rPr lang="ru-RU" i="1" dirty="0">
                <a:solidFill>
                  <a:srgbClr val="A53010"/>
                </a:solidFill>
              </a:rPr>
              <a:t>8.4. Все работники Учреждения являются честными людьми, соблюдающими законодательство РФ.</a:t>
            </a:r>
          </a:p>
          <a:p>
            <a:r>
              <a:rPr lang="ru-RU" i="1" dirty="0">
                <a:solidFill>
                  <a:srgbClr val="A53010"/>
                </a:solidFill>
              </a:rPr>
              <a:t>8.5. Все работники Учреждения должны бережно и обоснованно расходовать</a:t>
            </a:r>
          </a:p>
          <a:p>
            <a:r>
              <a:rPr lang="ru-RU" i="1" dirty="0">
                <a:solidFill>
                  <a:srgbClr val="A53010"/>
                </a:solidFill>
              </a:rPr>
              <a:t>материальные и другие ресурсы. Они не должны использовать имущество Учреждения (помещения, мебель, телефон, компьютер, копировальную технику, другое оборудование, почтовые услуги, инструменты и материалы), а также свое рабочее время для личных нужд.</a:t>
            </a:r>
          </a:p>
          <a:p>
            <a:r>
              <a:rPr lang="ru-RU" i="1" dirty="0">
                <a:solidFill>
                  <a:srgbClr val="A53010"/>
                </a:solidFill>
              </a:rPr>
              <a:t>8.6. Все работники Учреждения должны проявлять уважение к личности каждого занимающегося и друг к другу, доброжелательное внимание ко всем занимающимся и друг к другу.</a:t>
            </a:r>
          </a:p>
          <a:p>
            <a:r>
              <a:rPr lang="ru-RU" i="1" dirty="0">
                <a:solidFill>
                  <a:srgbClr val="A53010"/>
                </a:solidFill>
              </a:rPr>
              <a:t>8.7. Все работники Учреждения в своей работе не должны унижать честь и достоинство занимающихся, ни по каким основаниям, в том числе по признакам возраста, пола, национальности и иных особенностей.</a:t>
            </a:r>
          </a:p>
          <a:p>
            <a:r>
              <a:rPr lang="ru-RU" i="1" dirty="0">
                <a:solidFill>
                  <a:srgbClr val="A53010"/>
                </a:solidFill>
              </a:rPr>
              <a:t>8.8. Все работники Учреждения не должны злоупотреблять своим служебным положением.</a:t>
            </a:r>
          </a:p>
          <a:p>
            <a:r>
              <a:rPr lang="ru-RU" i="1" dirty="0">
                <a:solidFill>
                  <a:srgbClr val="A53010"/>
                </a:solidFill>
              </a:rPr>
              <a:t>8.9. Все работники Учреждения стремятся к взаимодействию друг с другом, оказывают взаимопомощь, уважают интересы друг друга и администрации </a:t>
            </a:r>
            <a:r>
              <a:rPr lang="ru-RU" i="1" dirty="0" smtClean="0">
                <a:solidFill>
                  <a:srgbClr val="A53010"/>
                </a:solidFill>
              </a:rPr>
              <a:t>Учреждения.</a:t>
            </a:r>
            <a:endParaRPr lang="ru-RU" i="1" dirty="0">
              <a:solidFill>
                <a:srgbClr val="A53010"/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645" y="6127860"/>
            <a:ext cx="608112" cy="73014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4" r="68853"/>
          <a:stretch/>
        </p:blipFill>
        <p:spPr>
          <a:xfrm>
            <a:off x="11410682" y="6127860"/>
            <a:ext cx="781318" cy="73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8933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3229" y="598352"/>
            <a:ext cx="8911687" cy="1280890"/>
          </a:xfrm>
        </p:spPr>
        <p:txBody>
          <a:bodyPr/>
          <a:lstStyle/>
          <a:p>
            <a:r>
              <a:rPr lang="ru-RU" i="1" dirty="0">
                <a:solidFill>
                  <a:srgbClr val="A53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ЗАКЛЮЧИТЕЛЬНЫЕ ПОЛОЖЕНИЯ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0119" y="1700011"/>
            <a:ext cx="8915400" cy="4288484"/>
          </a:xfrm>
        </p:spPr>
        <p:txBody>
          <a:bodyPr/>
          <a:lstStyle/>
          <a:p>
            <a:r>
              <a:rPr lang="ru-RU" sz="2000" i="1" dirty="0">
                <a:solidFill>
                  <a:srgbClr val="A53010"/>
                </a:solidFill>
              </a:rPr>
              <a:t>9.1. При приеме работника на работу в Учреждение руководитель Учреждения должен оговорить должностные обязанности и ознакомить работника с содержанием данного Кодекса. Работник должен действовать в пределах своей профессиональной компетенции на основе Кодекса профессиональной этики и служебного поведения работников Учреждения.</a:t>
            </a:r>
          </a:p>
          <a:p>
            <a:r>
              <a:rPr lang="ru-RU" sz="2000" i="1" dirty="0">
                <a:solidFill>
                  <a:srgbClr val="A53010"/>
                </a:solidFill>
              </a:rPr>
              <a:t>9.2. Нарушение положений Кодекса профессиональной этики и служебного поведения работников Учреждения рассматривается общим собранием работников Учреждения и администрацией.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368" y="5834130"/>
            <a:ext cx="854074" cy="102545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4" r="68853"/>
          <a:stretch/>
        </p:blipFill>
        <p:spPr>
          <a:xfrm>
            <a:off x="11096363" y="5834130"/>
            <a:ext cx="1095637" cy="102387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697" y="5210059"/>
            <a:ext cx="2716243" cy="1556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70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</TotalTime>
  <Words>1042</Words>
  <Application>Microsoft Office PowerPoint</Application>
  <PresentationFormat>Широкоэкранный</PresentationFormat>
  <Paragraphs>54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Легкий дым</vt:lpstr>
      <vt:lpstr>Презентация PowerPoint</vt:lpstr>
      <vt:lpstr>ЦЕЛЬ КОДЕКСА</vt:lpstr>
      <vt:lpstr>ОСНОВЫ ДЕЯТЕЛЬНОСТИ РАБОТНИКА ФИЗИЧЕСКОЙ КУЛЬТУРЫ И СПОРТА </vt:lpstr>
      <vt:lpstr>ВЗАИМООТНОШЕНИЯ РАБОТНИКА ФИЗИЧЕСКОЙ КУЛЬТУРЫ И СПОРТА С ЗАНИМАЮЩИМИСЯ</vt:lpstr>
      <vt:lpstr>ВЗАИМООТНОШЕНИЯ РАБОТНИКА ФИЗИЧЕСКОЙ КУЛЬТУРЫ И СПОРТА С СОБЩЕСТВОМ ФИЗИЧЕСКОЙ КУЛЬТУРЫ И СПОРТА</vt:lpstr>
      <vt:lpstr>ВЗАИМООТНОШЕНИЯ РАБОТНИКА ФИЗИЧЕСКОЙ КУЛЬТУРЫ И СПОРТА С РОДИТЕЛЯМИ (ЗАКОННЫМИ ПРЕДСТАВИТЕЛЯМИ) ЗАНИМАЮЩИХСЯ</vt:lpstr>
      <vt:lpstr>ВЗАИМООТНОШЕНИЯ РАБОТНИКА ФИЗИЧЕСКОЙ КУЛЬТУРЫ И СПОРТА С ОБЩЕСТВОМ И ГОСУДАРСТВОМ</vt:lpstr>
      <vt:lpstr>ОСНОВЫ ДЕЯТЕЛЬНОСТИ ПРОЧИХ РАБОТНИКОВ УЧРЕЖДЕНИЯ (обслуживающий персонал, административный персонал) </vt:lpstr>
      <vt:lpstr>ЗАКЛЮЧИТЕЛЬНЫЕ ПОЛОЖЕНИЯ</vt:lpstr>
      <vt:lpstr>РАССМОТРЕНО Общим собранием коллектива МАУ ФОК «Пламя» Приказ от 31.08.2021 №112-од Протокол №6 от 01.06.2021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Admin0</dc:creator>
  <cp:lastModifiedBy>Admin0</cp:lastModifiedBy>
  <cp:revision>11</cp:revision>
  <dcterms:created xsi:type="dcterms:W3CDTF">2021-11-30T10:38:12Z</dcterms:created>
  <dcterms:modified xsi:type="dcterms:W3CDTF">2021-11-30T12:58:02Z</dcterms:modified>
</cp:coreProperties>
</file>